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5840" y="2641599"/>
            <a:ext cx="7640320" cy="1173163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latin typeface="Rockwell" panose="02060603020205020403" pitchFamily="18" charset="0"/>
              </a:rPr>
              <a:t>WEBSCAN PRO</a:t>
            </a:r>
            <a:endParaRPr lang="en-US" sz="72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384" y="3997642"/>
            <a:ext cx="10295256" cy="66516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– Automated Web Application Security Testing Tool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60" y="231139"/>
            <a:ext cx="3615690" cy="24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725" y="2092006"/>
            <a:ext cx="5731510" cy="32226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54750" y="2092006"/>
            <a:ext cx="5731510" cy="3222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020" y="982980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0405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WEEk-4</a:t>
            </a:r>
            <a:endParaRPr lang="en-IN" sz="4000" b="1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3" y="1243871"/>
            <a:ext cx="9219383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Cross-Site Scripting (XSS) Testing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XSS allows attackers to execute malicious scripts in user browsers.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payload injection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 &amp; response inspection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XSS payloads (&lt;script&gt;alert()&lt;/script&gt;)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reflected &amp; stored XSS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Vulnerable input fields identified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tips (Input sanitization, CSP)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03020" y="1188590"/>
            <a:ext cx="9182735" cy="522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4512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3083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WEEk-5</a:t>
            </a:r>
            <a:endParaRPr lang="en-IN" sz="4000" b="1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75067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</a:t>
            </a: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Session </a:t>
            </a: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Weak authentication leads to account compromise.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Credential testing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analysis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weak/default credentials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 cookies &amp; session fixation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Simulated brute-force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3520" y="63620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flaws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session recommendations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2160587"/>
            <a:ext cx="8359140" cy="435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661154"/>
            <a:ext cx="19719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latin typeface="Rockwell" panose="02060603020205020403" pitchFamily="18" charset="0"/>
              </a:rPr>
              <a:t>Week 6</a:t>
            </a:r>
          </a:p>
        </p:txBody>
      </p:sp>
      <p:sp>
        <p:nvSpPr>
          <p:cNvPr id="3" name="Rectangle 2"/>
          <p:cNvSpPr/>
          <p:nvPr/>
        </p:nvSpPr>
        <p:spPr>
          <a:xfrm>
            <a:off x="1498534" y="1278374"/>
            <a:ext cx="7388176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&amp; IDOR </a:t>
            </a:r>
            <a:r>
              <a:rPr lang="en-I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endParaRPr lang="en-IN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Unauthorized users accessing restricted resources.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 manipulation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Role-based testing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Modified user IDs in URLs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horizontal &amp; vertical privilege escalation</a:t>
            </a:r>
          </a:p>
          <a:p>
            <a:r>
              <a:rPr lang="en-I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I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IDOR vulnerabilities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fixes (RBAC, ABAC)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64" y="1337627"/>
            <a:ext cx="8291196" cy="4491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9179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386834"/>
            <a:ext cx="19719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latin typeface="Rockwell" panose="02060603020205020403" pitchFamily="18" charset="0"/>
              </a:rPr>
              <a:t>Week </a:t>
            </a:r>
            <a:r>
              <a:rPr lang="en-IN" sz="4000" b="1" dirty="0" smtClean="0">
                <a:latin typeface="Rockwell" panose="02060603020205020403" pitchFamily="18" charset="0"/>
              </a:rPr>
              <a:t>7</a:t>
            </a:r>
            <a:endParaRPr lang="en-IN" sz="4000" b="1" dirty="0">
              <a:latin typeface="Rockwell" panose="02060603020205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8534" y="971609"/>
            <a:ext cx="73711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Report Generation</a:t>
            </a:r>
            <a:endParaRPr lang="en-IN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vulnerability data is hard to understand.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Structured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Generated report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Vulnerability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Affected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(Low / Medium / High)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/ PDF security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summaries</a:t>
            </a:r>
          </a:p>
        </p:txBody>
      </p:sp>
    </p:spTree>
    <p:extLst>
      <p:ext uri="{BB962C8B-B14F-4D97-AF65-F5344CB8AC3E}">
        <p14:creationId xmlns:p14="http://schemas.microsoft.com/office/powerpoint/2010/main" val="18890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02965" y="1200633"/>
            <a:ext cx="8686800" cy="5120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7650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17354" y="1044954"/>
            <a:ext cx="8772865" cy="5510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4231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Final Output:</a:t>
            </a:r>
          </a:p>
        </p:txBody>
      </p:sp>
    </p:spTree>
    <p:extLst>
      <p:ext uri="{BB962C8B-B14F-4D97-AF65-F5344CB8AC3E}">
        <p14:creationId xmlns:p14="http://schemas.microsoft.com/office/powerpoint/2010/main" val="12823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38838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The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3995" y="1723470"/>
            <a:ext cx="10522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applications are highly vulnerable to attacks such as SQL Injection, XSS,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IDOR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 to poor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 and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control.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413" y="2769910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Solution</a:t>
            </a:r>
            <a:endParaRPr lang="en-IN" sz="4400" dirty="0">
              <a:latin typeface="Rockwell" panose="02060603020205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1413" y="3539351"/>
            <a:ext cx="105222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WebScanPro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an automated security testing tool that scans a given URL, detects vulnerabilities, and generates a structured security report.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common vulnerabilities (OWASP Top 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 penetration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 mitigation suggestions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visual security reports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79508" y="3326282"/>
            <a:ext cx="5731510" cy="322262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7953" y="646224"/>
            <a:ext cx="5731510" cy="322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194" y="957222"/>
            <a:ext cx="382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Rockwell" panose="02060603020205020403" pitchFamily="18" charset="0"/>
              </a:rPr>
              <a:t>Vulnerabilites</a:t>
            </a:r>
            <a:r>
              <a:rPr lang="en-US" sz="4000" b="1" dirty="0" smtClean="0">
                <a:latin typeface="Rockwell" panose="02060603020205020403" pitchFamily="18" charset="0"/>
              </a:rPr>
              <a:t> detected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385" y="4516324"/>
            <a:ext cx="3616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Generated Report</a:t>
            </a:r>
          </a:p>
        </p:txBody>
      </p:sp>
    </p:spTree>
    <p:extLst>
      <p:ext uri="{BB962C8B-B14F-4D97-AF65-F5344CB8AC3E}">
        <p14:creationId xmlns:p14="http://schemas.microsoft.com/office/powerpoint/2010/main" val="33336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034" y="2625610"/>
            <a:ext cx="6733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dirty="0" smtClean="0">
                <a:latin typeface="Rockwell" panose="020606030202050204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Tools and test platforms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41413" y="2177179"/>
            <a:ext cx="546258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Libraries: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Requests,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Streamlit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Platforms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HTML/PDF Security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29814" y="431961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DVWA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OWASP Juice Shop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bWAPP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34332"/>
            <a:ext cx="9905999" cy="43444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Initialization &amp; Setup</a:t>
            </a:r>
          </a:p>
          <a:p>
            <a:pPr marL="0" indent="0"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security testing is time-consuming and inconsistent.</a:t>
            </a:r>
          </a:p>
          <a:p>
            <a:pPr marL="0" indent="0"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Defined project goals</a:t>
            </a:r>
          </a:p>
          <a:p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Studied OWASP Top </a:t>
            </a:r>
            <a:r>
              <a:rPr lang="en-I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  <a:endParaRPr lang="en-IN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vulnerable applications </a:t>
            </a:r>
            <a:r>
              <a:rPr lang="en-I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</a:t>
            </a:r>
          </a:p>
          <a:p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558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B7B7B7B-7D76-4749-8BC0-1A579CBD0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3" y="2097088"/>
            <a:ext cx="8006079" cy="3541714"/>
          </a:xfrm>
        </p:spPr>
        <p:txBody>
          <a:bodyPr anchor="ctr">
            <a:noAutofit/>
          </a:bodyPr>
          <a:lstStyle/>
          <a:p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Implemented</a:t>
            </a:r>
          </a:p>
          <a:p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Installed DVWA / Juice Shop using XAMPP or </a:t>
            </a:r>
            <a:r>
              <a:rPr lang="en-IN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 pages, forms, URLs, parameters</a:t>
            </a:r>
          </a:p>
          <a:p>
            <a:pPr marL="0" indent="0"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vulnerable web app environment</a:t>
            </a:r>
          </a:p>
          <a:p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Identified attack surfaces</a:t>
            </a:r>
          </a:p>
          <a:p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8" y="1161616"/>
            <a:ext cx="6452316" cy="54425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8160" y="304800"/>
            <a:ext cx="2522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Workflow</a:t>
            </a:r>
            <a:r>
              <a:rPr lang="en-US" sz="4000" dirty="0" smtClean="0"/>
              <a:t>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89280"/>
            <a:ext cx="9905998" cy="7721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Rockwell" panose="02060603020205020403" pitchFamily="18" charset="0"/>
              </a:rPr>
              <a:t>Week-2</a:t>
            </a:r>
            <a:r>
              <a:rPr lang="en-US" sz="4400" b="1" dirty="0"/>
              <a:t>:</a:t>
            </a:r>
            <a:r>
              <a:rPr lang="en-IN" sz="4400" dirty="0"/>
              <a:t/>
            </a:r>
            <a:br>
              <a:rPr lang="en-IN" sz="4400" dirty="0"/>
            </a:b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32" y="1129907"/>
            <a:ext cx="9905999" cy="119888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tools like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Selenium to extract interactive elements.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8965" y="1996512"/>
            <a:ext cx="102389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testing requires knowing all entry points (forms, links, inputs).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crawling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parsing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crawler using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Week-2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5087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Extracted:</a:t>
            </a:r>
          </a:p>
          <a:p>
            <a:pPr marL="742950" lvl="1" indent="-285750"/>
            <a:r>
              <a:rPr lang="en-IN" sz="2800" dirty="0"/>
              <a:t>URLs</a:t>
            </a:r>
          </a:p>
          <a:p>
            <a:pPr marL="742950" lvl="1" indent="-285750"/>
            <a:r>
              <a:rPr lang="en-IN" sz="2800" dirty="0"/>
              <a:t>Forms</a:t>
            </a:r>
          </a:p>
          <a:p>
            <a:pPr marL="742950" lvl="1" indent="-285750"/>
            <a:r>
              <a:rPr lang="en-IN" sz="2800" dirty="0"/>
              <a:t>Input fields</a:t>
            </a:r>
          </a:p>
          <a:p>
            <a:pPr marL="742950" lvl="1" indent="-285750"/>
            <a:r>
              <a:rPr lang="en-IN" sz="2800" dirty="0"/>
              <a:t>Parameters</a:t>
            </a:r>
          </a:p>
          <a:p>
            <a:r>
              <a:rPr lang="en-IN" sz="2800" b="1" dirty="0"/>
              <a:t>Output</a:t>
            </a:r>
          </a:p>
          <a:p>
            <a:r>
              <a:rPr lang="en-IN" sz="2800" dirty="0"/>
              <a:t>Structured metadata of target website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15902" y="1788494"/>
            <a:ext cx="5731510" cy="3222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61318"/>
            <a:ext cx="9905998" cy="1478570"/>
          </a:xfrm>
        </p:spPr>
        <p:txBody>
          <a:bodyPr/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Week-3</a:t>
            </a:r>
            <a:endParaRPr lang="en-IN" sz="4000" b="1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1639888"/>
            <a:ext cx="785548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Improper input validation leads to SQL Injection attacks.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Payload-based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response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SQL payloads (' OR 1=1 --)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Analyzed server responses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vulnerable endpoints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findings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suggestions (Prepared Statements)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1412" y="1270556"/>
            <a:ext cx="3528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Testing</a:t>
            </a:r>
          </a:p>
        </p:txBody>
      </p:sp>
    </p:spTree>
    <p:extLst>
      <p:ext uri="{BB962C8B-B14F-4D97-AF65-F5344CB8AC3E}">
        <p14:creationId xmlns:p14="http://schemas.microsoft.com/office/powerpoint/2010/main" val="18012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460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Courier New</vt:lpstr>
      <vt:lpstr>Rockwell</vt:lpstr>
      <vt:lpstr>Tahoma</vt:lpstr>
      <vt:lpstr>Trebuchet MS</vt:lpstr>
      <vt:lpstr>Tw Cen MT</vt:lpstr>
      <vt:lpstr>Circuit</vt:lpstr>
      <vt:lpstr>WEBSCAN PRO</vt:lpstr>
      <vt:lpstr>The Problem</vt:lpstr>
      <vt:lpstr>Tools and test platforms</vt:lpstr>
      <vt:lpstr>Week-1</vt:lpstr>
      <vt:lpstr>Week-1</vt:lpstr>
      <vt:lpstr>PowerPoint Presentation</vt:lpstr>
      <vt:lpstr>Week-2: </vt:lpstr>
      <vt:lpstr>Week-2</vt:lpstr>
      <vt:lpstr>Week-3</vt:lpstr>
      <vt:lpstr>PowerPoint Presentation</vt:lpstr>
      <vt:lpstr>WEEk-4</vt:lpstr>
      <vt:lpstr>PowerPoint Presentation</vt:lpstr>
      <vt:lpstr>WEEk-5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2026-01-01T10:43:35Z</dcterms:created>
  <dcterms:modified xsi:type="dcterms:W3CDTF">2026-01-06T13:31:20Z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